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0747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9ebxtcLhQ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23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1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254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Asexual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Sporangia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germinate and form: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Zoospores (in cooler temp)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Germ tube (in warmer temp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Sexual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Gametes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Oogonium (contains egg)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Antheridium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Fertilization results in thick-walled oospore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Oospore= resting spore, can germinate to form: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Zoospore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Germ tube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85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37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80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called cottony blight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Pythiums – early season seed issues, seed rot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Phytophthora – blights and root rots.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836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(obligate parasite)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Peronospora on spinacia, plasmopara viticola on grape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(sporangiophores in bunches from stomata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97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048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https://www.youtube.com/watch?v=WP9ebxtcLhQ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37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22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083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05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0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08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Applied pathogenicity trials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Genetic identification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Phylogenetic analyses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2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81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30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info/ lab info is all FAIR game for quizzes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33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07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/bullets">
  <p:cSld name="1 column w/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no bullets">
  <p:cSld name="1 column no 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/number">
  <p:cSld name="1 column w/numb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no bullets and thumbnail">
  <p:cSld name="1 column no bullets and thumbnail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/number and thumbnail">
  <p:cSld name="1 column w/number and thumbnail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bullets">
  <p:cSld name="2 column w/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690872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no bullets">
  <p:cSld name="2 column no 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0872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number">
  <p:cSld name="2 column w/numb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690872" y="1371600"/>
            <a:ext cx="400507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 No Tag">
  <p:cSld name="Blank Layout No Ta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picture">
  <p:cSld name="Full width pictur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457200" y="1371599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no bullets" type="obj">
  <p:cSld name="OBJEC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/bullets and thumbnail">
  <p:cSld name="1 column w/bullets and thumbnail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33363" marR="0" lvl="0" indent="-2333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0375" marR="0" lvl="1" indent="-2952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7388" marR="0" lvl="2" indent="-23018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22338" marR="0" lvl="3" indent="-236537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36650" marR="0" lvl="4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28850" marR="0" lvl="5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686050" marR="0" lvl="6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143250" marR="0" lvl="7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00450" marR="0" lvl="8" indent="-2349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None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3">
  <p:cSld name="Title Slide Option 3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w/bullets">
  <p:cSld name="Full width w/bullet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w/number">
  <p:cSld name="Full width w/numb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latino"/>
              <a:buChar char="»"/>
              <a:defRPr sz="1800" b="0" i="0" u="none" strike="noStrike" cap="none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hakyash@oregonstate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wonga4@oregonstate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Plant Pathology Lab – Week 2 </a:t>
            </a:r>
            <a:endParaRPr sz="32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2666317" y="2068156"/>
            <a:ext cx="4418234" cy="22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5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Welcome! </a:t>
            </a:r>
            <a:endParaRPr sz="5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Isolation of Fungal Pathogens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pp. 7-11  (Baiting)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Plant Pathology Lab – Week 2 </a:t>
            </a:r>
            <a:endParaRPr sz="32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4687292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Oomycota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p.27-34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Oomycota</a:t>
            </a:r>
            <a:endParaRPr sz="2400" b="0" i="0" u="sng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Produce coenocytic mycelium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Cell walls made of cellulose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Heterokont flagella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Vegetative state is diploid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Major Differences Between Oomycota and True Fungi 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45720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True Fungi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Many have septate mycelium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Cell walls made of chitin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Lack heterokont flagella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Vegetative state usually haploid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Oomycota Reproduction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1" name="Google Shape;151;p31" descr="Screen Shot 2013-09-24 at 3.29.0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187" y="1176609"/>
            <a:ext cx="6691919" cy="481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 descr="Screen Shot 2013-09-24 at 3.38.39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230" y="1123672"/>
            <a:ext cx="6834485" cy="496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 descr="Screen Shot 2013-09-24 at 3.40.41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635" y="1160078"/>
            <a:ext cx="6300457" cy="484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 descr="Screen Shot 2013-09-24 at 3.44.09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3575" y="1139571"/>
            <a:ext cx="6695272" cy="490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 descr="Screen Shot 2013-09-24 at 3.33.28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5667" y="1148103"/>
            <a:ext cx="6695268" cy="490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Sexual Reproductive Structures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8714" y="1143000"/>
            <a:ext cx="3810000" cy="46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720628" y="4179334"/>
            <a:ext cx="207808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After fertilization, Oogonium matures into an oospore. </a:t>
            </a:r>
            <a:endParaRPr sz="24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6760055" y="3830489"/>
            <a:ext cx="15784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Antheridium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Collar</a:t>
            </a: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5612895" y="4476820"/>
            <a:ext cx="1782197" cy="37858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0282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alatino"/>
              <a:buNone/>
            </a:pPr>
            <a:endParaRPr sz="2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Late Blight of Potato Disease Cycle 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499" y="1274490"/>
            <a:ext cx="6120685" cy="49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/>
          <p:nvPr/>
        </p:nvSpPr>
        <p:spPr>
          <a:xfrm>
            <a:off x="6310858" y="3134164"/>
            <a:ext cx="25633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Asexual Repeating Cycle (Summer) </a:t>
            </a:r>
            <a:endParaRPr sz="1800" b="1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3440243" y="4157489"/>
            <a:ext cx="13341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Asexual Cycle</a:t>
            </a:r>
            <a:endParaRPr sz="1800" b="1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2428405" y="5306519"/>
            <a:ext cx="22485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Sexual Cycle</a:t>
            </a:r>
            <a:endParaRPr sz="1800" b="1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2323475" y="3656667"/>
            <a:ext cx="1903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Overwintering</a:t>
            </a:r>
            <a:endParaRPr sz="1800" b="1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Plant Pathogenic Oomycetes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Pythiaceae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– non-obligate parasites or saprobes</a:t>
            </a:r>
            <a:endParaRPr/>
          </a:p>
          <a:p>
            <a:pPr marL="741363" marR="0" lvl="1" indent="-28416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Phytophthora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spp. - root rots, late blight </a:t>
            </a:r>
            <a:endParaRPr sz="2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741363" marR="0" lvl="1" indent="-28416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4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Pythium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– damping off, seed decay, fruit rots</a:t>
            </a:r>
            <a:endParaRPr sz="20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2" name="Google Shape;182;p34" descr="Screen Shot 2013-09-24 at 4.07.4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821" y="3176502"/>
            <a:ext cx="4128063" cy="306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Plant Pathogenic Oomycetes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Peronosporaceae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– downy mildews </a:t>
            </a:r>
            <a:endParaRPr sz="2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-US" sz="24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Peronospora, Plasmopara, Pseudoperonospora, Bremia, Sclerospora</a:t>
            </a:r>
            <a:endParaRPr sz="2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0" name="Google Shape;190;p35" descr="Screen Shot 2013-09-24 at 4.00.3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926714"/>
            <a:ext cx="4431340" cy="3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 descr="Screen Shot 2013-09-24 at 4.02.29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311" y="2926714"/>
            <a:ext cx="3789291" cy="256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Plant Pathogenic Oomycetes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Albuginaceae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– White rusts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</a:pPr>
            <a:r>
              <a:rPr lang="en-US" sz="24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Albugo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spp.  </a:t>
            </a:r>
            <a:endParaRPr/>
          </a:p>
          <a:p>
            <a:pPr marL="741363" marR="0" lvl="1" indent="-28416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Chains of sporangia rupture host epidermis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8" name="Google Shape;198;p36" descr="Screen Shot 2013-09-24 at 3.58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333" y="2906165"/>
            <a:ext cx="2739467" cy="359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 descr="Screen Shot 2013-09-24 at 3.58.15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459" y="2790048"/>
            <a:ext cx="2949308" cy="371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MICROSCOPE TUTORIAL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37"/>
          <p:cNvSpPr/>
          <p:nvPr/>
        </p:nvSpPr>
        <p:spPr>
          <a:xfrm>
            <a:off x="633743" y="3105835"/>
            <a:ext cx="79127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https://www.youtube.com/watch?v=WP9ebxtcLhQ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In Lab Today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Look at plant specimens, note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signs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symptoms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Make slides to observe Oomycota structures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Recognize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sporangia, zoospores,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oospores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and understand their function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Label a pear for Oomycota baiting experiment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Fill in the answers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to the questions at the end of the lab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Tahoma"/>
              <a:buAutoNum type="arabicPeriod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Begin to work on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Disease of the Week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#1</a:t>
            </a:r>
            <a:endParaRPr/>
          </a:p>
          <a:p>
            <a:pPr marL="3175" marR="0" lvl="3" indent="-3175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2485216" y="2403458"/>
            <a:ext cx="6036551" cy="87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QUIZ TIME!!</a:t>
            </a:r>
            <a:endParaRPr sz="60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Disease of the Week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3" marR="0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Look at the plant material – what is the crop?</a:t>
            </a:r>
            <a:endParaRPr sz="24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Look at sample (dissecting scope)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Make slides (compound scope)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Reference books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Internet search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If necessary look at related host plants for more clues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Fill in disease of the week sheet </a:t>
            </a:r>
            <a:endParaRPr dirty="0"/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Due in 2 weeks (October </a:t>
            </a:r>
            <a:r>
              <a:rPr lang="en-US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  <a:r>
              <a:rPr lang="en-US" sz="2400" b="1" i="0" u="none" strike="noStrike" cap="none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 at the beginning of lab</a:t>
            </a:r>
            <a:endParaRPr sz="2400"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341313" marR="0" lvl="0" indent="-34131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25 points</a:t>
            </a:r>
            <a:endParaRPr sz="2400"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Meet the TAs!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Font typeface="Cambria"/>
              <a:buNone/>
            </a:pPr>
            <a:r>
              <a:rPr lang="en-US" b="1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Shankar K. Shakya </a:t>
            </a: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(Advisor : </a:t>
            </a:r>
            <a:r>
              <a:rPr lang="en-US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Nik</a:t>
            </a: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</a:t>
            </a:r>
            <a:r>
              <a:rPr lang="en-US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Grunwald</a:t>
            </a: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, USDA)</a:t>
            </a:r>
            <a:endParaRPr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mbria"/>
              <a:buNone/>
            </a:pPr>
            <a:r>
              <a:rPr lang="en-US" i="0" u="sng" strike="noStrike" cap="none" dirty="0">
                <a:solidFill>
                  <a:schemeClr val="hlink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  <a:hlinkClick r:id="rId3"/>
              </a:rPr>
              <a:t>shakyash@oregonstate.edu</a:t>
            </a:r>
            <a:endParaRPr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mbria"/>
              <a:buNone/>
            </a:pP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Office Hours: Friday 1-</a:t>
            </a: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3</a:t>
            </a: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PM </a:t>
            </a:r>
            <a:endParaRPr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  <a:p>
            <a:pPr marL="0" lvl="0" indent="0">
              <a:spcBef>
                <a:spcPts val="0"/>
              </a:spcBef>
            </a:pP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Office: </a:t>
            </a:r>
            <a:r>
              <a:rPr lang="en-US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Cordley</a:t>
            </a:r>
            <a:r>
              <a:rPr lang="en-US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3077</a:t>
            </a:r>
          </a:p>
          <a:p>
            <a:pPr marL="0" lvl="0" indent="0"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  <a:p>
            <a:pPr marL="0" lvl="0" indent="0"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Alex Wong</a:t>
            </a:r>
          </a:p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wonga4@oregonstate.edu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(Advisor : Walt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Mahaffee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USDA)</a:t>
            </a:r>
          </a:p>
          <a:p>
            <a:pPr marL="0" lvl="0" indent="0"/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Office Hours: Thursday </a:t>
            </a:r>
            <a:r>
              <a:rPr lang="en-US" dirty="0" smtClean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2-4 PM </a:t>
            </a: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and by appointment</a:t>
            </a:r>
          </a:p>
          <a:p>
            <a:pPr marL="0" lvl="0" indent="0"/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Office: </a:t>
            </a:r>
            <a:r>
              <a:rPr lang="en-US" dirty="0" err="1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Cordley</a:t>
            </a: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3077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mbria"/>
              <a:buNone/>
            </a:pPr>
            <a:endParaRPr b="1"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457200" y="2124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en-US" sz="2400" b="1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400" b="1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Shankar K. Shakya</a:t>
            </a:r>
            <a:endParaRPr sz="2400" b="1" i="0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457200" y="1020651"/>
            <a:ext cx="7738660" cy="17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M.S Plant Pathology, 2014 (University of Florida)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B.S Plant Pathology , 2011 (Nepal)</a:t>
            </a:r>
            <a:endParaRPr sz="2400" b="1" i="0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Epidemiology, population genetics and genomics of </a:t>
            </a:r>
            <a:r>
              <a:rPr lang="en-US" sz="2400" b="0" i="1" u="none" strike="noStrike" cap="none" dirty="0" err="1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Phytophthora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species</a:t>
            </a:r>
            <a:endParaRPr sz="2400" b="1" i="1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5716"/>
            <a:ext cx="4429719" cy="303291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81" y="2735266"/>
            <a:ext cx="3637200" cy="372336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Alex Wong</a:t>
            </a:r>
            <a:endParaRPr sz="2400" b="1" i="0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457200" y="904240"/>
            <a:ext cx="8229600" cy="4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indent="-342900"/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M.S Plant Pathology, 2018 (Virginia Tech)</a:t>
            </a:r>
          </a:p>
          <a:p>
            <a:pPr marL="495300" indent="-342900"/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B.S Molecular Cell/Developmental Biology, 2016 (University of Pittsburgh)</a:t>
            </a:r>
          </a:p>
          <a:p>
            <a:pPr marL="495300" indent="-342900"/>
            <a:r>
              <a:rPr lang="en-US" sz="2400" b="0" i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Fungicide resistance of </a:t>
            </a:r>
            <a:r>
              <a:rPr lang="en-US" sz="2400" b="0" i="1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E. </a:t>
            </a:r>
            <a:r>
              <a:rPr lang="en-US" sz="2400" b="0" i="1" u="none" strike="noStrike" cap="none" dirty="0" err="1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necator</a:t>
            </a:r>
            <a:r>
              <a:rPr lang="en-US" sz="2400" b="0" u="none" strike="noStrike" cap="none" dirty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powdery mildew of grape</a:t>
            </a:r>
            <a:endParaRPr sz="2400" b="0" i="0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BECD162-249E-439D-BE9D-59E17DE6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760" y="2733304"/>
            <a:ext cx="2651760" cy="3536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0275B8-F3AC-43E1-872E-9FAD6A9BA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78"/>
          <a:stretch/>
        </p:blipFill>
        <p:spPr>
          <a:xfrm>
            <a:off x="4998720" y="3049817"/>
            <a:ext cx="2651760" cy="290394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Laboratory Expectations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What you can expect from your TAs: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Laboratory 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prepared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with clear instructions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PowerPoint with necessary information and review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Clear due dates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10 point quiz promptly at beginning of lab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Return grades promptly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Create an enjoyable plant pathology laboratory experience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Laboratory Expectations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What we expect from you: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Show up on time – Quizzes will be the first 10 minutes of class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Have read required lab manual pages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BEFORE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 class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Ask questions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Be responsible students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Follow the University Code of Student Conduct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Create an enjoyable plant pathology laboratory experience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IMPORTANT QUIZ INFORMATION</a:t>
            </a:r>
            <a:endParaRPr sz="24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457200" y="1011835"/>
            <a:ext cx="7341555" cy="550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First quiz missed is a zero.</a:t>
            </a: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Second quiz missed will be made up on your own time.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Quiz questions cover the introductory lab material for the current week and one or two questions from the previous lab material.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Make sure you read the introduction from your lab manual </a:t>
            </a:r>
            <a:r>
              <a:rPr lang="en-US" sz="2400" b="0" i="1" u="sng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before coming to class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1" u="sng" strike="noStrike" cap="non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14FAC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C14FAC"/>
                </a:solidFill>
                <a:latin typeface="Cambria"/>
                <a:ea typeface="Cambria"/>
                <a:cs typeface="Cambria"/>
                <a:sym typeface="Cambria"/>
              </a:rPr>
              <a:t>DOING A GOOD JOB ON YOUR LAB NOTEBOOK IS KEY TO GETTING A GOOD GRADE ON THE QUIZZES AND IN THIS CLASS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C14FA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400" b="0" i="0" u="none" strike="noStrike" cap="none">
              <a:solidFill>
                <a:srgbClr val="C14FA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Field Trip Review</a:t>
            </a:r>
            <a:endParaRPr sz="4000" b="1" i="0" u="none" strike="noStrike" cap="none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1" i="0" u="sng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Primary Symptom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Symptom induced by a plant pathogen where you are able to locate the pathogen itself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(Necrosis, leaf spot)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endParaRPr sz="2400" b="0" i="0" u="sng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1" i="0" u="sng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Secondary Symptom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Symptom caused by damage from the pathogen yet distal from the site of infection 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(wilt, chlorosis, defoliation)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endParaRPr sz="2400" b="0" i="0" u="sng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1" i="0" u="sng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Sign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 evidence of the pathogen itself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Font typeface="Calibri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 (fruiting bodies, mycelium, bacterial ooze) 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SU_Template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703</Words>
  <Application>Microsoft Office PowerPoint</Application>
  <PresentationFormat>On-screen Show (4:3)</PresentationFormat>
  <Paragraphs>151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Times New Roman</vt:lpstr>
      <vt:lpstr>Palatino</vt:lpstr>
      <vt:lpstr>Cambria</vt:lpstr>
      <vt:lpstr>Tahoma</vt:lpstr>
      <vt:lpstr>Calibri</vt:lpstr>
      <vt:lpstr>OSU_Template</vt:lpstr>
      <vt:lpstr>Plant Pathology Lab – Week 2 </vt:lpstr>
      <vt:lpstr>QUIZ TIME!!</vt:lpstr>
      <vt:lpstr>Meet the TAs!</vt:lpstr>
      <vt:lpstr> Shankar K. Shakya</vt:lpstr>
      <vt:lpstr>Alex Wong</vt:lpstr>
      <vt:lpstr>Laboratory Expectations</vt:lpstr>
      <vt:lpstr>Laboratory Expectations</vt:lpstr>
      <vt:lpstr>IMPORTANT QUIZ INFORMATION</vt:lpstr>
      <vt:lpstr>Field Trip Review</vt:lpstr>
      <vt:lpstr>Plant Pathology Lab – Week 2 </vt:lpstr>
      <vt:lpstr>Major Differences Between Oomycota and True Fungi </vt:lpstr>
      <vt:lpstr>Oomycota Reproduction</vt:lpstr>
      <vt:lpstr>Sexual Reproductive Structures</vt:lpstr>
      <vt:lpstr>Late Blight of Potato Disease Cycle </vt:lpstr>
      <vt:lpstr>Plant Pathogenic Oomycetes</vt:lpstr>
      <vt:lpstr>Plant Pathogenic Oomycetes</vt:lpstr>
      <vt:lpstr>Plant Pathogenic Oomycetes</vt:lpstr>
      <vt:lpstr>MICROSCOPE TUTORIAL</vt:lpstr>
      <vt:lpstr>In Lab Today</vt:lpstr>
      <vt:lpstr>Disease of the Week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Pathology Lab – Week 2</dc:title>
  <dc:creator>Shankar Shakya</dc:creator>
  <cp:lastModifiedBy>Shankar Shakya</cp:lastModifiedBy>
  <cp:revision>16</cp:revision>
  <dcterms:modified xsi:type="dcterms:W3CDTF">2018-10-01T19:42:52Z</dcterms:modified>
</cp:coreProperties>
</file>